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2" r:id="rId3"/>
    <p:sldId id="308" r:id="rId4"/>
    <p:sldId id="261" r:id="rId5"/>
    <p:sldId id="289" r:id="rId6"/>
    <p:sldId id="262" r:id="rId7"/>
    <p:sldId id="307" r:id="rId8"/>
    <p:sldId id="303" r:id="rId9"/>
    <p:sldId id="304" r:id="rId10"/>
    <p:sldId id="305" r:id="rId11"/>
    <p:sldId id="310" r:id="rId12"/>
    <p:sldId id="279" r:id="rId13"/>
    <p:sldId id="311" r:id="rId14"/>
    <p:sldId id="281" r:id="rId15"/>
    <p:sldId id="283" r:id="rId16"/>
    <p:sldId id="284" r:id="rId17"/>
    <p:sldId id="297" r:id="rId18"/>
    <p:sldId id="302" r:id="rId19"/>
    <p:sldId id="316" r:id="rId20"/>
    <p:sldId id="317" r:id="rId21"/>
    <p:sldId id="314" r:id="rId22"/>
    <p:sldId id="315" r:id="rId23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26"/>
    <a:srgbClr val="69A12B"/>
    <a:srgbClr val="7ABC32"/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Målinger sikrer,</a:t>
            </a:r>
            <a:r>
              <a:rPr lang="da-DK" baseline="0" dirty="0" smtClean="0"/>
              <a:t> at man f.eks. Bliver belønnet for at have rigtigt effektive efterafgrøder eller en rigtig god gødningsudnyttelsen.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Målinger betyder også, at mange nye virkemidler kan tages i anvendelse – også selv om de ikke er officielt godkendte – når bare de er lovlige. Det kan f.eks. Være en række varianter af drænvandsvirkemidler – forskellige typer vådområder, randzoner med kvælstoffjernelse. </a:t>
            </a:r>
            <a:r>
              <a:rPr lang="da-DK" baseline="0" dirty="0" err="1" smtClean="0"/>
              <a:t>Elller</a:t>
            </a:r>
            <a:r>
              <a:rPr lang="da-DK" baseline="0" dirty="0" smtClean="0"/>
              <a:t> noget så enkelt som blot at lade drænvandet om vinteren løber ud over engen – i stedet for at drænene fører drænvandet helt ud til vandløbet. Det vil givetvis fjerne kvælstof, men den enkelte landmand bliver kun belønnet for det, hvis der måles.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>
          <a:xfrm>
            <a:off x="3849688" y="0"/>
            <a:ext cx="2946400" cy="4967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10. november 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4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 forside med logo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4" name="Billede 13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172200"/>
            <a:ext cx="1714500" cy="388739"/>
          </a:xfrm>
          <a:prstGeom prst="rect">
            <a:avLst/>
          </a:prstGeom>
        </p:spPr>
      </p:pic>
      <p:sp>
        <p:nvSpPr>
          <p:cNvPr id="12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9636"/>
            <a:ext cx="9144000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70248" y="6492875"/>
            <a:ext cx="21336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9B7EF3-B023-4829-8A6F-99DBBBEDC9AD}" type="datetime2">
              <a:rPr lang="da-DK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301898" y="6492875"/>
            <a:ext cx="8255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876A2-58FF-4631-9985-D3CD04231D87}" type="slidenum">
              <a:rPr lang="da-DK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...</a:t>
            </a:r>
            <a:r>
              <a:rPr lang="da-DK"/>
              <a:t>|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2"/>
          </p:nvPr>
        </p:nvSpPr>
        <p:spPr>
          <a:xfrm>
            <a:off x="951681" y="1484784"/>
            <a:ext cx="7716018" cy="396014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63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3"/>
          <p:cNvSpPr>
            <a:spLocks noGrp="1"/>
          </p:cNvSpPr>
          <p:nvPr>
            <p:ph type="dt" sz="half" idx="15"/>
          </p:nvPr>
        </p:nvSpPr>
        <p:spPr>
          <a:xfrm>
            <a:off x="1069975" y="64928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6978FC-87EC-43D5-A233-83790AF7C5F4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8" name="Pladsholder til diasnummer 4"/>
          <p:cNvSpPr>
            <a:spLocks noGrp="1"/>
          </p:cNvSpPr>
          <p:nvPr>
            <p:ph type="sldNum" sz="quarter" idx="16"/>
          </p:nvPr>
        </p:nvSpPr>
        <p:spPr>
          <a:xfrm>
            <a:off x="301625" y="6492875"/>
            <a:ext cx="8255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A3071-399C-41CA-B779-F21EED4EC28E}" type="slidenum">
              <a:rPr lang="da-DK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...</a:t>
            </a:r>
            <a:r>
              <a:rPr lang="da-DK" dirty="0"/>
              <a:t>|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7715250" cy="4184650"/>
          </a:xfrm>
        </p:spPr>
        <p:txBody>
          <a:bodyPr/>
          <a:lstStyle>
            <a:lvl1pPr marL="447675" indent="-447675">
              <a:defRPr/>
            </a:lvl1pPr>
            <a:lvl2pPr marL="863600" indent="-415925">
              <a:defRPr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2721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31" name="Picture 7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733" y="6105968"/>
            <a:ext cx="1116262" cy="5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9" y="6033927"/>
            <a:ext cx="1150139" cy="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" name="Billede 9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7" name="Billede 6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40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10-11-2015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8" name="Billede 7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grafik2.png"/>
          <p:cNvPicPr>
            <a:picLocks noChangeAspect="1"/>
          </p:cNvPicPr>
          <p:nvPr/>
        </p:nvPicPr>
        <p:blipFill>
          <a:blip r:embed="rId1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" name="Billede 9" descr="Seges_logo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9" r:id="rId4"/>
    <p:sldLayoutId id="2147483667" r:id="rId5"/>
    <p:sldLayoutId id="2147483655" r:id="rId6"/>
    <p:sldLayoutId id="2147483651" r:id="rId7"/>
    <p:sldLayoutId id="2147483652" r:id="rId8"/>
    <p:sldLayoutId id="2147483658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Kvælstofregulering ud fra målinger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dirty="0" smtClean="0"/>
              <a:t>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>
          <a:xfrm>
            <a:off x="260276" y="1912145"/>
            <a:ext cx="3591644" cy="508743"/>
          </a:xfrm>
        </p:spPr>
        <p:txBody>
          <a:bodyPr/>
          <a:lstStyle/>
          <a:p>
            <a:r>
              <a:rPr lang="da-DK" dirty="0" smtClean="0"/>
              <a:t>1.-3. juni 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1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951681" y="1772815"/>
            <a:ext cx="7716018" cy="1626567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N-min påvirkes ikke af </a:t>
            </a:r>
            <a:r>
              <a:rPr lang="da-DK" dirty="0" err="1" smtClean="0"/>
              <a:t>naboareler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- dvs. helt individuel</a:t>
            </a:r>
          </a:p>
          <a:p>
            <a:r>
              <a:rPr lang="da-DK" sz="2400" dirty="0" smtClean="0"/>
              <a:t>Afspejler dyrkningspraksis og</a:t>
            </a:r>
            <a:br>
              <a:rPr lang="da-DK" sz="2400" dirty="0" smtClean="0"/>
            </a:br>
            <a:r>
              <a:rPr lang="da-DK" sz="2400" dirty="0" smtClean="0"/>
              <a:t>driftsledelse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864096"/>
          </a:xfrm>
        </p:spPr>
        <p:txBody>
          <a:bodyPr/>
          <a:lstStyle/>
          <a:p>
            <a:r>
              <a:rPr lang="da-DK" sz="3200" dirty="0" smtClean="0"/>
              <a:t>Måling i rodzone (N-min)</a:t>
            </a:r>
            <a:endParaRPr lang="da-DK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951681" y="1334039"/>
            <a:ext cx="133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Styrker:</a:t>
            </a:r>
            <a:endParaRPr lang="da-DK" sz="2400" dirty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 bwMode="auto">
          <a:xfrm>
            <a:off x="987609" y="3861048"/>
            <a:ext cx="531115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da-DK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N-min er et indirekte udtryk for</a:t>
            </a:r>
            <a:br>
              <a:rPr lang="da-DK" sz="2400" dirty="0" smtClean="0"/>
            </a:br>
            <a:r>
              <a:rPr lang="da-DK" sz="2400" dirty="0" smtClean="0"/>
              <a:t>nitratudvaskning (usikkerhed)</a:t>
            </a:r>
          </a:p>
          <a:p>
            <a:r>
              <a:rPr lang="da-DK" sz="2400" dirty="0" smtClean="0"/>
              <a:t>N-min er før N-retention</a:t>
            </a:r>
          </a:p>
          <a:p>
            <a:r>
              <a:rPr lang="da-DK" sz="2400" dirty="0" smtClean="0"/>
              <a:t>Prøvetagning arbejdskrævende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1002092" y="3399383"/>
            <a:ext cx="18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Svagheder:</a:t>
            </a:r>
            <a:endParaRPr lang="da-DK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630" y="1047918"/>
            <a:ext cx="2146069" cy="217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35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611560" y="1628800"/>
            <a:ext cx="8208911" cy="864096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Reguleringen i forhold til det marine vandmiljø bygger på kvælstofudledning (ikke konc</a:t>
            </a:r>
            <a:r>
              <a:rPr lang="da-DK" dirty="0" smtClean="0"/>
              <a:t>entration</a:t>
            </a:r>
            <a:r>
              <a:rPr lang="da-DK" sz="2400" dirty="0" smtClean="0"/>
              <a:t>).</a:t>
            </a: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55371" cy="1143000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Er det nok at måle koncentration af kvælstof i drænvand og vandløb?</a:t>
            </a:r>
            <a:endParaRPr lang="da-DK" sz="3200" dirty="0"/>
          </a:p>
        </p:txBody>
      </p:sp>
      <p:sp>
        <p:nvSpPr>
          <p:cNvPr id="22" name="Pladsholder til indhold 1"/>
          <p:cNvSpPr txBox="1">
            <a:spLocks/>
          </p:cNvSpPr>
          <p:nvPr/>
        </p:nvSpPr>
        <p:spPr bwMode="auto">
          <a:xfrm>
            <a:off x="611560" y="2564904"/>
            <a:ext cx="820891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da-DK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dirty="0" smtClean="0"/>
              <a:t>Koncentrationsmålinger alene kan anvendes til screening,</a:t>
            </a:r>
            <a:br>
              <a:rPr lang="da-DK" sz="2400" dirty="0" smtClean="0"/>
            </a:br>
            <a:r>
              <a:rPr lang="da-DK" sz="2400" dirty="0" smtClean="0"/>
              <a:t>f.eks. </a:t>
            </a:r>
            <a:r>
              <a:rPr lang="da-DK" sz="2400" dirty="0"/>
              <a:t>h</a:t>
            </a:r>
            <a:r>
              <a:rPr lang="da-DK" sz="2400" dirty="0" smtClean="0"/>
              <a:t>vor det giver mening at placere efterafgrøder eller minivådområder.</a:t>
            </a:r>
            <a:endParaRPr lang="da-DK" sz="2400" dirty="0"/>
          </a:p>
        </p:txBody>
      </p:sp>
      <p:sp>
        <p:nvSpPr>
          <p:cNvPr id="23" name="Pladsholder til indhold 1"/>
          <p:cNvSpPr txBox="1">
            <a:spLocks/>
          </p:cNvSpPr>
          <p:nvPr/>
        </p:nvSpPr>
        <p:spPr bwMode="auto">
          <a:xfrm>
            <a:off x="635555" y="3861048"/>
            <a:ext cx="820891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da-DK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400" dirty="0" smtClean="0"/>
              <a:t>Til regulering er det nødvendigt at kende både afstrømning og kvælstofkoncentration, så udledningen kan beregnes.</a:t>
            </a:r>
            <a:endParaRPr lang="da-DK" sz="2400" dirty="0"/>
          </a:p>
        </p:txBody>
      </p:sp>
      <p:pic>
        <p:nvPicPr>
          <p:cNvPr id="24" name="Picture 4" descr="C:\Users\skh\Pictures\jan2012 1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950000"/>
            <a:ext cx="2037469" cy="1908000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950000"/>
            <a:ext cx="2160240" cy="20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boks 25"/>
          <p:cNvSpPr txBox="1"/>
          <p:nvPr/>
        </p:nvSpPr>
        <p:spPr>
          <a:xfrm>
            <a:off x="7020272" y="5026387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Foto: Bioscience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243427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2" grpId="0" build="p"/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Vandområdeplaner fastsætter målsætninger for den samlede kvælstofudledning til et vandområde</a:t>
            </a:r>
          </a:p>
          <a:p>
            <a:r>
              <a:rPr lang="da-DK" dirty="0" smtClean="0"/>
              <a:t>Regulering baseret på målinger på bedriftsniveau forudsætter målsætninger på bedriftsniveau (målsætninger for samme område som målingerne dækker) </a:t>
            </a:r>
            <a:br>
              <a:rPr lang="da-DK" dirty="0" smtClean="0"/>
            </a:br>
            <a:r>
              <a:rPr lang="da-DK" u="sng" dirty="0" smtClean="0"/>
              <a:t>men sådan målsætninger (udledningskvoter) findes ikke!</a:t>
            </a:r>
          </a:p>
          <a:p>
            <a:r>
              <a:rPr lang="da-DK" dirty="0" smtClean="0"/>
              <a:t>Kræver ny lovgivning.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33550" y="26064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000" dirty="0" smtClean="0"/>
              <a:t>Skal der indføres kvoter på kvælstofudledning?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2631510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11930" y="1562599"/>
            <a:ext cx="5804108" cy="48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09600" y="269776"/>
            <a:ext cx="84268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dirty="0" smtClean="0"/>
              <a:t>Geografisk afgrænsning af måleområde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20712" y="1628800"/>
            <a:ext cx="2952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Systematisk</a:t>
            </a:r>
            <a:br>
              <a:rPr lang="da-DK" sz="2400" b="1" dirty="0" smtClean="0"/>
            </a:br>
            <a:r>
              <a:rPr lang="da-DK" sz="2400" b="1" dirty="0" smtClean="0"/>
              <a:t>dræning.</a:t>
            </a:r>
          </a:p>
          <a:p>
            <a:r>
              <a:rPr lang="da-DK" sz="2400" dirty="0" smtClean="0"/>
              <a:t>Drænopland kan</a:t>
            </a:r>
          </a:p>
          <a:p>
            <a:r>
              <a:rPr lang="da-DK" sz="2400" dirty="0" smtClean="0"/>
              <a:t>afgrænses.</a:t>
            </a:r>
          </a:p>
          <a:p>
            <a:endParaRPr lang="da-DK" sz="2400" dirty="0" smtClean="0"/>
          </a:p>
          <a:p>
            <a:r>
              <a:rPr lang="da-DK" sz="2400" dirty="0" smtClean="0"/>
              <a:t>Mange drænudløb.</a:t>
            </a:r>
          </a:p>
          <a:p>
            <a:r>
              <a:rPr lang="da-DK" sz="2400" dirty="0" smtClean="0"/>
              <a:t>Meget dyrt at måle</a:t>
            </a:r>
            <a:br>
              <a:rPr lang="da-DK" sz="2400" dirty="0" smtClean="0"/>
            </a:br>
            <a:r>
              <a:rPr lang="da-DK" sz="2400" dirty="0" smtClean="0"/>
              <a:t>afstrømning fra</a:t>
            </a:r>
          </a:p>
          <a:p>
            <a:r>
              <a:rPr lang="da-DK" sz="2400" dirty="0" smtClean="0"/>
              <a:t>alle drænudløb.</a:t>
            </a:r>
          </a:p>
          <a:p>
            <a:endParaRPr lang="da-DK" sz="2400" dirty="0"/>
          </a:p>
          <a:p>
            <a:r>
              <a:rPr lang="da-DK" sz="2400" dirty="0" smtClean="0"/>
              <a:t>Kombinere måling og beregning.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90589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69776"/>
            <a:ext cx="7975600" cy="1143000"/>
          </a:xfrm>
        </p:spPr>
        <p:txBody>
          <a:bodyPr/>
          <a:lstStyle/>
          <a:p>
            <a:r>
              <a:rPr lang="da-DK" dirty="0" smtClean="0"/>
              <a:t>Geografisk afgrænsning af måleområde (2)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91" y="1484784"/>
            <a:ext cx="5051453" cy="4949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12160" y="1412776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Pletdræning.</a:t>
            </a:r>
          </a:p>
          <a:p>
            <a:r>
              <a:rPr lang="da-DK" sz="2400" dirty="0" smtClean="0"/>
              <a:t>Vanskeligt at</a:t>
            </a:r>
          </a:p>
          <a:p>
            <a:r>
              <a:rPr lang="da-DK" sz="2400" dirty="0" smtClean="0"/>
              <a:t>afgrænse</a:t>
            </a:r>
          </a:p>
          <a:p>
            <a:r>
              <a:rPr lang="da-DK" sz="2400" dirty="0" smtClean="0"/>
              <a:t>drænoplandet.</a:t>
            </a:r>
          </a:p>
          <a:p>
            <a:r>
              <a:rPr lang="da-DK" sz="2400" dirty="0" smtClean="0"/>
              <a:t>Ofte stort bidrag</a:t>
            </a:r>
          </a:p>
          <a:p>
            <a:r>
              <a:rPr lang="da-DK" sz="2400" dirty="0" smtClean="0"/>
              <a:t>af grundvand</a:t>
            </a:r>
            <a:br>
              <a:rPr lang="da-DK" sz="2400" dirty="0" smtClean="0"/>
            </a:br>
            <a:r>
              <a:rPr lang="da-DK" sz="2400" dirty="0" smtClean="0"/>
              <a:t>– evt. fra nabo.</a:t>
            </a:r>
          </a:p>
          <a:p>
            <a:endParaRPr lang="da-DK" sz="2400" dirty="0"/>
          </a:p>
          <a:p>
            <a:r>
              <a:rPr lang="da-DK" sz="2400" dirty="0" smtClean="0"/>
              <a:t>Samme udfordring ved måling i grøfter og små vandløb.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9200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008112"/>
          </a:xfrm>
        </p:spPr>
        <p:txBody>
          <a:bodyPr/>
          <a:lstStyle/>
          <a:p>
            <a:r>
              <a:rPr lang="da-DK" dirty="0" smtClean="0"/>
              <a:t>Målemetoder og målesteder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257790"/>
            <a:ext cx="8354888" cy="3240360"/>
          </a:xfrm>
        </p:spPr>
        <p:txBody>
          <a:bodyPr>
            <a:normAutofit/>
          </a:bodyPr>
          <a:lstStyle/>
          <a:p>
            <a:r>
              <a:rPr lang="da-DK" dirty="0" smtClean="0"/>
              <a:t>Hvor kan man måle i vandløb</a:t>
            </a:r>
          </a:p>
          <a:p>
            <a:pPr lvl="1"/>
            <a:r>
              <a:rPr lang="da-DK" dirty="0" smtClean="0"/>
              <a:t>Målesikkerhed i </a:t>
            </a:r>
            <a:r>
              <a:rPr lang="da-DK" dirty="0" err="1" smtClean="0"/>
              <a:t>fht</a:t>
            </a:r>
            <a:r>
              <a:rPr lang="da-DK" dirty="0" smtClean="0"/>
              <a:t>. vandføring og alder på udledt kvælstof</a:t>
            </a:r>
          </a:p>
          <a:p>
            <a:r>
              <a:rPr lang="da-DK" dirty="0" smtClean="0"/>
              <a:t>Krav til måling af henholdsvis afstrømning og koncentration (målehyppighed mv.).</a:t>
            </a:r>
          </a:p>
          <a:p>
            <a:r>
              <a:rPr lang="da-DK" dirty="0" smtClean="0"/>
              <a:t>Korrektion </a:t>
            </a:r>
            <a:r>
              <a:rPr lang="da-DK" dirty="0"/>
              <a:t>for kvælstofretention og </a:t>
            </a:r>
            <a:r>
              <a:rPr lang="da-DK" dirty="0" smtClean="0"/>
              <a:t>evt. </a:t>
            </a:r>
            <a:r>
              <a:rPr lang="da-DK" dirty="0" err="1" smtClean="0"/>
              <a:t>umålt</a:t>
            </a:r>
            <a:r>
              <a:rPr lang="da-DK" dirty="0" smtClean="0"/>
              <a:t> udledning.</a:t>
            </a:r>
            <a:endParaRPr lang="da-DK" dirty="0"/>
          </a:p>
          <a:p>
            <a:r>
              <a:rPr lang="da-DK" dirty="0" smtClean="0"/>
              <a:t>Klima-korrigere måleresultatet.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1424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Koncepter for måling i vandløb, dræn og rodzone (N-min) beskrives i GUDP projektet.</a:t>
            </a:r>
            <a:endParaRPr lang="da-DK" sz="2400" b="1" dirty="0"/>
          </a:p>
        </p:txBody>
      </p:sp>
      <p:grpSp>
        <p:nvGrpSpPr>
          <p:cNvPr id="8" name="Gruppe 7"/>
          <p:cNvGrpSpPr/>
          <p:nvPr/>
        </p:nvGrpSpPr>
        <p:grpSpPr>
          <a:xfrm>
            <a:off x="1183539" y="5013176"/>
            <a:ext cx="5548701" cy="2085065"/>
            <a:chOff x="2771800" y="4950000"/>
            <a:chExt cx="5332677" cy="2007392"/>
          </a:xfrm>
        </p:grpSpPr>
        <p:pic>
          <p:nvPicPr>
            <p:cNvPr id="9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1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1356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550" y="332656"/>
            <a:ext cx="8077200" cy="1368152"/>
          </a:xfrm>
        </p:spPr>
        <p:txBody>
          <a:bodyPr>
            <a:noAutofit/>
          </a:bodyPr>
          <a:lstStyle/>
          <a:p>
            <a:r>
              <a:rPr lang="da-DK" dirty="0"/>
              <a:t>Hvordan omsættes </a:t>
            </a:r>
            <a:r>
              <a:rPr lang="da-DK" dirty="0" smtClean="0"/>
              <a:t>måleresultater</a:t>
            </a:r>
            <a:br>
              <a:rPr lang="da-DK" dirty="0" smtClean="0"/>
            </a:br>
            <a:r>
              <a:rPr lang="da-DK" dirty="0" smtClean="0"/>
              <a:t>til rammer for produktionen</a:t>
            </a:r>
            <a:br>
              <a:rPr lang="da-DK" dirty="0" smtClean="0"/>
            </a:br>
            <a:r>
              <a:rPr lang="da-DK" dirty="0" smtClean="0"/>
              <a:t>på </a:t>
            </a:r>
            <a:r>
              <a:rPr lang="da-DK" dirty="0"/>
              <a:t>den enkelte bedrift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0299" y="1988840"/>
            <a:ext cx="8077200" cy="3457834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Målinger som kontrol</a:t>
            </a:r>
          </a:p>
          <a:p>
            <a:pPr lvl="1"/>
            <a:r>
              <a:rPr lang="da-DK" dirty="0" smtClean="0"/>
              <a:t>Restriktioner ved overskridelse?</a:t>
            </a:r>
          </a:p>
          <a:p>
            <a:pPr lvl="1"/>
            <a:r>
              <a:rPr lang="da-DK" dirty="0" smtClean="0"/>
              <a:t>Juridisk gangbar?</a:t>
            </a:r>
          </a:p>
          <a:p>
            <a:r>
              <a:rPr lang="da-DK" dirty="0" smtClean="0"/>
              <a:t>Målinger som grundlag for mark- og gødningsplanlægning inkl. virkemidler</a:t>
            </a:r>
          </a:p>
          <a:p>
            <a:pPr lvl="1"/>
            <a:r>
              <a:rPr lang="da-DK" dirty="0" smtClean="0"/>
              <a:t>Planlægning ud fra måleresultater.</a:t>
            </a:r>
          </a:p>
          <a:p>
            <a:r>
              <a:rPr lang="da-DK" dirty="0" smtClean="0"/>
              <a:t>Målinger (i vandløb) som grundlag for indsats på oplandsniveau</a:t>
            </a:r>
          </a:p>
          <a:p>
            <a:pPr lvl="1"/>
            <a:r>
              <a:rPr lang="da-DK" dirty="0" smtClean="0"/>
              <a:t>F.eks. vådområder i ådale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8030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250" cy="1008112"/>
          </a:xfrm>
        </p:spPr>
        <p:txBody>
          <a:bodyPr/>
          <a:lstStyle/>
          <a:p>
            <a:r>
              <a:rPr lang="da-DK" sz="3200" dirty="0" smtClean="0"/>
              <a:t>Virkemidler og målinger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899592" y="1810463"/>
            <a:ext cx="7767339" cy="2408686"/>
          </a:xfrm>
        </p:spPr>
        <p:txBody>
          <a:bodyPr/>
          <a:lstStyle/>
          <a:p>
            <a:r>
              <a:rPr lang="da-DK" sz="2400" dirty="0" smtClean="0"/>
              <a:t>Mange virkemidler på dyrkningsfladen </a:t>
            </a:r>
            <a:br>
              <a:rPr lang="da-DK" sz="2400" dirty="0" smtClean="0"/>
            </a:br>
            <a:r>
              <a:rPr lang="da-DK" sz="2400" dirty="0" smtClean="0"/>
              <a:t>(Reducerede normer, efterafgrøder, udtagning)</a:t>
            </a:r>
            <a:br>
              <a:rPr lang="da-DK" sz="2400" dirty="0" smtClean="0"/>
            </a:br>
            <a:r>
              <a:rPr lang="da-DK" sz="2400" dirty="0" smtClean="0">
                <a:sym typeface="Wingdings" panose="05000000000000000000" pitchFamily="2" charset="2"/>
              </a:rPr>
              <a:t> Alle 3 målemetoder kan være relevante.</a:t>
            </a:r>
            <a:endParaRPr lang="da-DK" sz="2400" dirty="0" smtClean="0"/>
          </a:p>
          <a:p>
            <a:r>
              <a:rPr lang="da-DK" sz="2400" dirty="0" smtClean="0"/>
              <a:t>Især virkemidler uden for dyrkningsfladen</a:t>
            </a:r>
            <a:br>
              <a:rPr lang="da-DK" sz="2400" dirty="0" smtClean="0"/>
            </a:br>
            <a:r>
              <a:rPr lang="da-DK" sz="2400" dirty="0" smtClean="0"/>
              <a:t>(Minivådområder, vådområder, randzoner)</a:t>
            </a:r>
            <a:br>
              <a:rPr lang="da-DK" sz="2400" dirty="0" smtClean="0"/>
            </a:br>
            <a:r>
              <a:rPr lang="da-DK" sz="2400" dirty="0" smtClean="0">
                <a:sym typeface="Wingdings" panose="05000000000000000000" pitchFamily="2" charset="2"/>
              </a:rPr>
              <a:t> Kun målinger i vandløb er relevante.</a:t>
            </a:r>
          </a:p>
          <a:p>
            <a:endParaRPr lang="da-DK" dirty="0" smtClean="0"/>
          </a:p>
        </p:txBody>
      </p:sp>
      <p:sp>
        <p:nvSpPr>
          <p:cNvPr id="4" name="Tekstboks 3"/>
          <p:cNvSpPr txBox="1"/>
          <p:nvPr/>
        </p:nvSpPr>
        <p:spPr>
          <a:xfrm>
            <a:off x="941167" y="126876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Valg af målemetode:</a:t>
            </a:r>
            <a:endParaRPr lang="da-DK" sz="2400" dirty="0"/>
          </a:p>
        </p:txBody>
      </p:sp>
      <p:grpSp>
        <p:nvGrpSpPr>
          <p:cNvPr id="7" name="Gruppe 6"/>
          <p:cNvGrpSpPr/>
          <p:nvPr/>
        </p:nvGrpSpPr>
        <p:grpSpPr>
          <a:xfrm>
            <a:off x="1483792" y="4387980"/>
            <a:ext cx="6290389" cy="2470019"/>
            <a:chOff x="1483792" y="4387980"/>
            <a:chExt cx="6290389" cy="2470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3"/>
            <a:stretch/>
          </p:blipFill>
          <p:spPr>
            <a:xfrm>
              <a:off x="1483792" y="4387980"/>
              <a:ext cx="4528368" cy="2470019"/>
            </a:xfrm>
            <a:prstGeom prst="rect">
              <a:avLst/>
            </a:prstGeom>
          </p:spPr>
        </p:pic>
        <p:sp>
          <p:nvSpPr>
            <p:cNvPr id="5" name="Tekstboks 4"/>
            <p:cNvSpPr txBox="1"/>
            <p:nvPr/>
          </p:nvSpPr>
          <p:spPr>
            <a:xfrm>
              <a:off x="6012160" y="4414208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Konstrueret</a:t>
              </a:r>
              <a:br>
                <a:rPr lang="da-DK" dirty="0" smtClean="0"/>
              </a:br>
              <a:r>
                <a:rPr lang="da-DK" dirty="0" smtClean="0"/>
                <a:t>minivådområde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950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692749" y="2262759"/>
            <a:ext cx="7984131" cy="3312368"/>
          </a:xfrm>
        </p:spPr>
        <p:txBody>
          <a:bodyPr>
            <a:normAutofit/>
          </a:bodyPr>
          <a:lstStyle/>
          <a:p>
            <a:r>
              <a:rPr lang="da-DK" sz="2400" dirty="0" smtClean="0"/>
              <a:t>Juridisk grundlag mangler! </a:t>
            </a:r>
          </a:p>
          <a:p>
            <a:pPr lvl="1"/>
            <a:r>
              <a:rPr lang="da-DK" sz="2000" dirty="0" smtClean="0"/>
              <a:t>Udledningskvoter findes ikke og krav alene til kvælstof-koncentration dur ikke.</a:t>
            </a:r>
          </a:p>
          <a:p>
            <a:r>
              <a:rPr lang="da-DK" sz="2400" dirty="0" smtClean="0"/>
              <a:t>Store udfordringer mht. målenøjagtighed og afgrænsning af målinger til den enkelte bedrift.</a:t>
            </a:r>
          </a:p>
          <a:p>
            <a:r>
              <a:rPr lang="da-DK" dirty="0" smtClean="0"/>
              <a:t>Det er dyrt at måle i det omfang, det er nødvendigt for at få tilstrækkeligt sikre tal! </a:t>
            </a:r>
          </a:p>
          <a:p>
            <a:r>
              <a:rPr lang="da-DK" dirty="0" smtClean="0"/>
              <a:t>Og det administrative bøvl kan let blive stort.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2671" y="397499"/>
            <a:ext cx="7983363" cy="1379199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Målinger i fremtidig</a:t>
            </a:r>
            <a:br>
              <a:rPr lang="da-DK" sz="3200" dirty="0" smtClean="0"/>
            </a:br>
            <a:r>
              <a:rPr lang="da-DK" sz="3200" dirty="0" smtClean="0"/>
              <a:t>kvælstofregulering</a:t>
            </a:r>
            <a:br>
              <a:rPr lang="da-DK" sz="3200" dirty="0" smtClean="0"/>
            </a:br>
            <a:r>
              <a:rPr lang="da-DK" sz="3200" dirty="0" smtClean="0"/>
              <a:t>på bedriftsniveau?</a:t>
            </a:r>
            <a:endParaRPr lang="da-DK" sz="3200" dirty="0"/>
          </a:p>
        </p:txBody>
      </p:sp>
      <p:pic>
        <p:nvPicPr>
          <p:cNvPr id="14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-720596"/>
            <a:ext cx="3131840" cy="31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boks 14"/>
          <p:cNvSpPr txBox="1"/>
          <p:nvPr/>
        </p:nvSpPr>
        <p:spPr>
          <a:xfrm>
            <a:off x="682671" y="5575127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Målinger vil blive en stor udfordring (måske for bøvlet) </a:t>
            </a:r>
          </a:p>
          <a:p>
            <a:r>
              <a:rPr lang="da-DK" sz="2400" dirty="0" smtClean="0"/>
              <a:t>– vi undersøger det meget kritisk.</a:t>
            </a:r>
            <a:endParaRPr lang="da-DK" sz="2400" dirty="0"/>
          </a:p>
        </p:txBody>
      </p:sp>
      <p:sp>
        <p:nvSpPr>
          <p:cNvPr id="16" name="Tekstboks 15"/>
          <p:cNvSpPr txBox="1"/>
          <p:nvPr/>
        </p:nvSpPr>
        <p:spPr>
          <a:xfrm>
            <a:off x="682671" y="1788671"/>
            <a:ext cx="324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Foreløbig konklusion: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32757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10081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Dagsorden for mødet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418702"/>
            <a:ext cx="8354888" cy="40526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Introduktion til projektet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Regulering gennem målinger – dræn, vandløb, N-min</a:t>
            </a:r>
            <a:br>
              <a:rPr lang="da-DK" dirty="0" smtClean="0"/>
            </a:br>
            <a:r>
              <a:rPr lang="da-DK" i="1" dirty="0" smtClean="0"/>
              <a:t>v. Søren Kolind Hvid,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b="1" dirty="0" smtClean="0"/>
              <a:t>Målinger i pilotområder – foreløbige resultater </a:t>
            </a:r>
            <a:br>
              <a:rPr lang="da-DK" b="1" dirty="0" smtClean="0"/>
            </a:br>
            <a:r>
              <a:rPr lang="da-DK" b="1" i="1" dirty="0" smtClean="0"/>
              <a:t>v. Kristoffer Piil, </a:t>
            </a:r>
            <a:r>
              <a:rPr lang="da-DK" b="1" i="1" dirty="0" err="1" smtClean="0"/>
              <a:t>Seges</a:t>
            </a:r>
            <a:endParaRPr lang="da-DK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Målinger med </a:t>
            </a:r>
            <a:r>
              <a:rPr lang="da-DK" dirty="0" err="1" smtClean="0"/>
              <a:t>Sorbisense</a:t>
            </a:r>
            <a:r>
              <a:rPr lang="da-DK" dirty="0" smtClean="0"/>
              <a:t> udstyr </a:t>
            </a:r>
            <a:br>
              <a:rPr lang="da-DK" dirty="0" smtClean="0"/>
            </a:br>
            <a:r>
              <a:rPr lang="da-DK" i="1" dirty="0" smtClean="0"/>
              <a:t>v. Carsten Frederiksen. </a:t>
            </a:r>
            <a:r>
              <a:rPr lang="da-DK" i="1" dirty="0" err="1" smtClean="0"/>
              <a:t>Sorbisense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Drænkortlægning og potentiale i minivådområder og andre drænvandsvirkemidler </a:t>
            </a:r>
            <a:br>
              <a:rPr lang="da-DK" dirty="0" smtClean="0"/>
            </a:br>
            <a:r>
              <a:rPr lang="da-DK" i="1" dirty="0" smtClean="0"/>
              <a:t>v. Frank Bondgaard,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Kommende aktiviteter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5393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10081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Dagsorden for mødet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418702"/>
            <a:ext cx="8354888" cy="40526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Introduktion til projektet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Regulering gennem målinger – dræn, vandløb, N-min</a:t>
            </a:r>
            <a:br>
              <a:rPr lang="da-DK" dirty="0" smtClean="0"/>
            </a:br>
            <a:r>
              <a:rPr lang="da-DK" i="1" dirty="0" smtClean="0"/>
              <a:t>v. Søren Kolind Hvid,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Målinger i pilotområder – foreløbige resultater </a:t>
            </a:r>
            <a:br>
              <a:rPr lang="da-DK" dirty="0" smtClean="0"/>
            </a:br>
            <a:r>
              <a:rPr lang="da-DK" i="1" dirty="0" smtClean="0"/>
              <a:t>v. Kristoffer Piil,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Målinger med </a:t>
            </a:r>
            <a:r>
              <a:rPr lang="da-DK" dirty="0" err="1" smtClean="0"/>
              <a:t>Sorbisense</a:t>
            </a:r>
            <a:r>
              <a:rPr lang="da-DK" dirty="0" smtClean="0"/>
              <a:t> udstyr </a:t>
            </a:r>
            <a:br>
              <a:rPr lang="da-DK" dirty="0" smtClean="0"/>
            </a:br>
            <a:r>
              <a:rPr lang="da-DK" i="1" dirty="0" smtClean="0"/>
              <a:t>v. Carsten Frederiksen. </a:t>
            </a:r>
            <a:r>
              <a:rPr lang="da-DK" i="1" dirty="0" err="1" smtClean="0"/>
              <a:t>Sorbisense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Drænkortlægning og potentiale i minivådområder og andre drænvandsvirkemidler </a:t>
            </a:r>
            <a:br>
              <a:rPr lang="da-DK" dirty="0" smtClean="0"/>
            </a:br>
            <a:r>
              <a:rPr lang="da-DK" i="1" dirty="0" smtClean="0"/>
              <a:t>v. Frank Bondgaard,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Kommende aktiviteter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1836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1008112"/>
          </a:xfrm>
        </p:spPr>
        <p:txBody>
          <a:bodyPr>
            <a:normAutofit/>
          </a:bodyPr>
          <a:lstStyle/>
          <a:p>
            <a:r>
              <a:rPr lang="da-DK" sz="3200" dirty="0" smtClean="0"/>
              <a:t>Dagsorden for mødet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418702"/>
            <a:ext cx="8354888" cy="40526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Introduktion til projektet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Regulering gennem målinger – dræn, vandløb, N-min</a:t>
            </a:r>
            <a:br>
              <a:rPr lang="da-DK" dirty="0" smtClean="0"/>
            </a:br>
            <a:r>
              <a:rPr lang="da-DK" i="1" dirty="0" smtClean="0"/>
              <a:t>v. Søren Kolind Hvid,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Målinger i pilotområder – foreløbige resultater </a:t>
            </a:r>
            <a:br>
              <a:rPr lang="da-DK" dirty="0" smtClean="0"/>
            </a:br>
            <a:r>
              <a:rPr lang="da-DK" i="1" dirty="0" smtClean="0"/>
              <a:t>v. Kristoffer Piil, </a:t>
            </a:r>
            <a:r>
              <a:rPr lang="da-DK" i="1" dirty="0" err="1" smtClean="0"/>
              <a:t>Seges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Målinger med </a:t>
            </a:r>
            <a:r>
              <a:rPr lang="da-DK" dirty="0" err="1" smtClean="0"/>
              <a:t>Sorbisense</a:t>
            </a:r>
            <a:r>
              <a:rPr lang="da-DK" dirty="0" smtClean="0"/>
              <a:t> udstyr </a:t>
            </a:r>
            <a:br>
              <a:rPr lang="da-DK" dirty="0" smtClean="0"/>
            </a:br>
            <a:r>
              <a:rPr lang="da-DK" i="1" dirty="0" smtClean="0"/>
              <a:t>v. Carsten Frederiksen. </a:t>
            </a:r>
            <a:r>
              <a:rPr lang="da-DK" i="1" dirty="0" err="1" smtClean="0"/>
              <a:t>Sorbisense</a:t>
            </a:r>
            <a:endParaRPr lang="da-DK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b="1" dirty="0" smtClean="0"/>
              <a:t>Drænkortlægning og potentiale i minivådområder og andre drænvandsvirkemidler </a:t>
            </a:r>
            <a:br>
              <a:rPr lang="da-DK" b="1" dirty="0" smtClean="0"/>
            </a:br>
            <a:r>
              <a:rPr lang="da-DK" b="1" i="1" dirty="0" smtClean="0"/>
              <a:t>v. Frank Bondgaard, </a:t>
            </a:r>
            <a:r>
              <a:rPr lang="da-DK" b="1" i="1" dirty="0" err="1" smtClean="0"/>
              <a:t>Seges</a:t>
            </a:r>
            <a:endParaRPr lang="da-DK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Kommende aktiviteter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2582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864096"/>
          </a:xfrm>
        </p:spPr>
        <p:txBody>
          <a:bodyPr>
            <a:normAutofit/>
          </a:bodyPr>
          <a:lstStyle/>
          <a:p>
            <a:r>
              <a:rPr lang="da-DK" sz="3200" dirty="0" smtClean="0"/>
              <a:t>Drænkortlægning</a:t>
            </a:r>
            <a:endParaRPr lang="da-DK" sz="32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200424"/>
            <a:ext cx="8077200" cy="4052664"/>
          </a:xfrm>
        </p:spPr>
        <p:txBody>
          <a:bodyPr/>
          <a:lstStyle/>
          <a:p>
            <a:r>
              <a:rPr lang="da-DK" dirty="0" smtClean="0"/>
              <a:t>Samle oplysninger om dræning og drænkort (november 2014)</a:t>
            </a:r>
          </a:p>
          <a:p>
            <a:r>
              <a:rPr lang="da-DK" dirty="0" smtClean="0"/>
              <a:t>	Mulighed for drænmålinger</a:t>
            </a:r>
          </a:p>
          <a:p>
            <a:pPr lvl="1"/>
            <a:r>
              <a:rPr lang="da-DK" dirty="0" smtClean="0"/>
              <a:t>Hvordan er markerne i oplandet drænet – systematisk dræning eller pletdrænet, evt. ikke drænede marker?</a:t>
            </a:r>
          </a:p>
          <a:p>
            <a:pPr lvl="1"/>
            <a:r>
              <a:rPr lang="da-DK" dirty="0" smtClean="0"/>
              <a:t>Antal drænudløb og arealstørrelse pr. drænsystem?</a:t>
            </a:r>
          </a:p>
          <a:p>
            <a:r>
              <a:rPr lang="da-DK" dirty="0" smtClean="0"/>
              <a:t>Undersøge potentiale i minivådområder</a:t>
            </a:r>
          </a:p>
          <a:p>
            <a:pPr lvl="1"/>
            <a:r>
              <a:rPr lang="da-DK" dirty="0" smtClean="0"/>
              <a:t>Kan minivådområder erstatte reducerede N-normer?</a:t>
            </a:r>
          </a:p>
          <a:p>
            <a:pPr lvl="1"/>
            <a:r>
              <a:rPr lang="da-DK" dirty="0" smtClean="0"/>
              <a:t>Undersøge hvor der er egnede steder til minivådområder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1187624" y="4869160"/>
            <a:ext cx="5472608" cy="1995433"/>
            <a:chOff x="1483792" y="4387980"/>
            <a:chExt cx="6290389" cy="247001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13"/>
            <a:stretch/>
          </p:blipFill>
          <p:spPr>
            <a:xfrm>
              <a:off x="1483792" y="4387980"/>
              <a:ext cx="4528368" cy="2470019"/>
            </a:xfrm>
            <a:prstGeom prst="rect">
              <a:avLst/>
            </a:prstGeom>
          </p:spPr>
        </p:pic>
        <p:sp>
          <p:nvSpPr>
            <p:cNvPr id="9" name="Tekstboks 8"/>
            <p:cNvSpPr txBox="1"/>
            <p:nvPr/>
          </p:nvSpPr>
          <p:spPr>
            <a:xfrm>
              <a:off x="6012160" y="4414208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Konstrueret</a:t>
              </a:r>
              <a:br>
                <a:rPr lang="da-DK" dirty="0" smtClean="0"/>
              </a:br>
              <a:r>
                <a:rPr lang="da-DK" dirty="0" smtClean="0"/>
                <a:t>minivådområde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974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Kommende aktiviteter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Opgøre 1. års måleresultater</a:t>
            </a:r>
          </a:p>
          <a:p>
            <a:r>
              <a:rPr lang="da-DK" dirty="0" smtClean="0"/>
              <a:t>Yderligere 2 års målinger, dvs. 2015-16 og 2016-17</a:t>
            </a:r>
          </a:p>
          <a:p>
            <a:r>
              <a:rPr lang="da-DK" dirty="0" smtClean="0"/>
              <a:t>Målekoncepter fremlægges (oktober) på hjemmeside</a:t>
            </a:r>
          </a:p>
          <a:p>
            <a:r>
              <a:rPr lang="da-DK" dirty="0" smtClean="0"/>
              <a:t>Demonstrere mark- og gødningsplanlægning ud fra måleresultater</a:t>
            </a:r>
          </a:p>
          <a:p>
            <a:r>
              <a:rPr lang="da-DK" dirty="0" smtClean="0"/>
              <a:t>Minivådområder – potentiale/egnede steder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2595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4229"/>
            <a:ext cx="8077200" cy="1143000"/>
          </a:xfrm>
        </p:spPr>
        <p:txBody>
          <a:bodyPr/>
          <a:lstStyle/>
          <a:p>
            <a:r>
              <a:rPr lang="da-DK" dirty="0" smtClean="0"/>
              <a:t>Den nuværende kvælstofregulering er ikke holdbar!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8132" y="1412776"/>
            <a:ext cx="8284348" cy="2160240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Kvælstofreguleringen er urimelig dyr!</a:t>
            </a:r>
          </a:p>
          <a:p>
            <a:r>
              <a:rPr lang="da-DK" dirty="0" smtClean="0"/>
              <a:t>Reguleringen er også regeltung!</a:t>
            </a:r>
          </a:p>
          <a:p>
            <a:r>
              <a:rPr lang="da-DK" dirty="0" smtClean="0"/>
              <a:t>Reguleringen er i vid udstrækning baseret</a:t>
            </a:r>
            <a:br>
              <a:rPr lang="da-DK" dirty="0" smtClean="0"/>
            </a:br>
            <a:r>
              <a:rPr lang="da-DK" dirty="0" smtClean="0"/>
              <a:t>på et usikkert fagligt grundlag!</a:t>
            </a:r>
          </a:p>
          <a:p>
            <a:r>
              <a:rPr lang="da-DK" dirty="0" smtClean="0"/>
              <a:t>Reguleringen er ikke individuel </a:t>
            </a:r>
            <a:br>
              <a:rPr lang="da-DK" dirty="0" smtClean="0"/>
            </a:br>
            <a:r>
              <a:rPr lang="da-DK" dirty="0" smtClean="0"/>
              <a:t>og tilgodeser ikke den dygtige landmand!</a:t>
            </a:r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" name="Picture 2" descr="S:\5 Overheads\2014\Plantekongres\Landsplanteavlsmøde\grafik\yara sæk - no name it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847" y="1313383"/>
            <a:ext cx="2178633" cy="20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45136" y="3674919"/>
            <a:ext cx="559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Er løsningen en regulering</a:t>
            </a:r>
            <a:br>
              <a:rPr lang="da-DK" sz="2800" b="1" dirty="0" smtClean="0"/>
            </a:br>
            <a:r>
              <a:rPr lang="da-DK" sz="2800" b="1" dirty="0" smtClean="0"/>
              <a:t>baseret på målinger?</a:t>
            </a:r>
            <a:endParaRPr lang="da-DK" sz="2800" b="1" dirty="0"/>
          </a:p>
        </p:txBody>
      </p:sp>
      <p:grpSp>
        <p:nvGrpSpPr>
          <p:cNvPr id="11" name="Gruppe 10"/>
          <p:cNvGrpSpPr/>
          <p:nvPr/>
        </p:nvGrpSpPr>
        <p:grpSpPr>
          <a:xfrm>
            <a:off x="755576" y="4653136"/>
            <a:ext cx="5184576" cy="2445105"/>
            <a:chOff x="2771800" y="4950000"/>
            <a:chExt cx="4032448" cy="2007392"/>
          </a:xfrm>
        </p:grpSpPr>
        <p:pic>
          <p:nvPicPr>
            <p:cNvPr id="12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boks 6"/>
          <p:cNvSpPr txBox="1"/>
          <p:nvPr/>
        </p:nvSpPr>
        <p:spPr>
          <a:xfrm>
            <a:off x="6238309" y="4642314"/>
            <a:ext cx="2728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dirty="0" smtClean="0"/>
              <a:t>Stor interesse for</a:t>
            </a:r>
            <a:br>
              <a:rPr lang="da-DK" sz="2200" dirty="0" smtClean="0"/>
            </a:br>
            <a:r>
              <a:rPr lang="da-DK" sz="2200" dirty="0" smtClean="0"/>
              <a:t>målinger de seneste</a:t>
            </a:r>
            <a:br>
              <a:rPr lang="da-DK" sz="2200" dirty="0" smtClean="0"/>
            </a:br>
            <a:r>
              <a:rPr lang="da-DK" sz="2200" dirty="0" smtClean="0"/>
              <a:t>par år!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019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000" dirty="0" smtClean="0"/>
              <a:t>Hvad kan vi opnå med en regulering baseret på målinger på bedriftsniveau?</a:t>
            </a:r>
            <a:endParaRPr lang="da-DK" sz="3000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684368"/>
              </p:ext>
            </p:extLst>
          </p:nvPr>
        </p:nvGraphicFramePr>
        <p:xfrm>
          <a:off x="611560" y="1700807"/>
          <a:ext cx="806489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094">
                <a:tc>
                  <a:txBody>
                    <a:bodyPr/>
                    <a:lstStyle/>
                    <a:p>
                      <a:pPr algn="ctr"/>
                      <a:r>
                        <a:rPr lang="da-DK" sz="2400" b="1" baseline="0" dirty="0" smtClean="0"/>
                        <a:t>Belønning for effektive virkemidler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Nye, flere og billigere</a:t>
                      </a:r>
                    </a:p>
                    <a:p>
                      <a:pPr algn="ctr"/>
                      <a:r>
                        <a:rPr lang="da-DK" sz="2400" b="1" dirty="0" smtClean="0"/>
                        <a:t>virkemidler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Målinger sikrer</a:t>
                      </a:r>
                      <a:r>
                        <a:rPr lang="da-DK" sz="2400" b="1" baseline="0" dirty="0" smtClean="0"/>
                        <a:t> belønning for at optimere effekten af virkemidler.</a:t>
                      </a:r>
                    </a:p>
                    <a:p>
                      <a:pPr algn="ctr"/>
                      <a:r>
                        <a:rPr lang="da-DK" sz="2400" b="1" baseline="0" dirty="0" smtClean="0"/>
                        <a:t>Godt landmandskab.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Med målinger kan alle virkemidler anvendes. </a:t>
                      </a:r>
                      <a:r>
                        <a:rPr lang="da-DK" sz="2400" b="1" baseline="0" dirty="0" smtClean="0"/>
                        <a:t>Alle tiltag, der reducerer udledningen, tæller med.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Mindre</a:t>
                      </a:r>
                      <a:r>
                        <a:rPr lang="da-DK" sz="2400" b="1" baseline="0" dirty="0" smtClean="0"/>
                        <a:t> detailregulering.</a:t>
                      </a:r>
                      <a:endParaRPr lang="da-DK" sz="2400" b="1" dirty="0" smtClean="0"/>
                    </a:p>
                    <a:p>
                      <a:pPr algn="ctr"/>
                      <a:r>
                        <a:rPr lang="da-DK" sz="2400" b="1" dirty="0" smtClean="0"/>
                        <a:t>Ingen krav til eller kontrol</a:t>
                      </a:r>
                      <a:r>
                        <a:rPr lang="da-DK" sz="2400" b="1" baseline="0" dirty="0" smtClean="0"/>
                        <a:t> af virkemidler </a:t>
                      </a:r>
                      <a:br>
                        <a:rPr lang="da-DK" sz="2400" b="1" baseline="0" dirty="0" smtClean="0"/>
                      </a:br>
                      <a:r>
                        <a:rPr lang="da-DK" sz="2400" b="1" baseline="0" dirty="0" smtClean="0"/>
                        <a:t>(type efterafgrøder, datoer for såning, pløjning osv.)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ktangel 1"/>
          <p:cNvSpPr/>
          <p:nvPr/>
        </p:nvSpPr>
        <p:spPr>
          <a:xfrm>
            <a:off x="4644008" y="1700807"/>
            <a:ext cx="4032448" cy="237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611560" y="4078835"/>
            <a:ext cx="8208912" cy="15824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686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611561" y="1628800"/>
            <a:ext cx="6048671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Formål: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Opnå </a:t>
            </a:r>
            <a:r>
              <a:rPr lang="da-DK" dirty="0"/>
              <a:t>en </a:t>
            </a:r>
            <a:r>
              <a:rPr lang="da-DK" dirty="0" smtClean="0"/>
              <a:t>billigere regulering </a:t>
            </a:r>
            <a:r>
              <a:rPr lang="da-DK" dirty="0"/>
              <a:t>ved at udvikle </a:t>
            </a:r>
            <a:r>
              <a:rPr lang="da-DK" dirty="0" smtClean="0"/>
              <a:t>en regulering med målinger som en </a:t>
            </a:r>
            <a:r>
              <a:rPr lang="da-DK" u="sng" dirty="0" smtClean="0"/>
              <a:t>tilvalgsmulighed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24936" cy="1143000"/>
          </a:xfrm>
        </p:spPr>
        <p:txBody>
          <a:bodyPr>
            <a:normAutofit/>
          </a:bodyPr>
          <a:lstStyle/>
          <a:p>
            <a:r>
              <a:rPr lang="da-DK" sz="3000" dirty="0"/>
              <a:t>GUDP projekt: </a:t>
            </a:r>
            <a:r>
              <a:rPr lang="da-DK" sz="3000" dirty="0" smtClean="0"/>
              <a:t>Kvælstofregulering ud fra målinger</a:t>
            </a:r>
            <a:endParaRPr lang="da-DK" sz="3000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11560" y="3246075"/>
            <a:ext cx="6397927" cy="3351277"/>
            <a:chOff x="947360" y="3246075"/>
            <a:chExt cx="6064835" cy="3351277"/>
          </a:xfrm>
        </p:grpSpPr>
        <p:sp>
          <p:nvSpPr>
            <p:cNvPr id="4" name="Tekstboks 3"/>
            <p:cNvSpPr txBox="1"/>
            <p:nvPr/>
          </p:nvSpPr>
          <p:spPr>
            <a:xfrm>
              <a:off x="947360" y="3246075"/>
              <a:ext cx="5254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dirty="0" smtClean="0"/>
                <a:t>Koncepter for målemetoder udvikles og</a:t>
              </a:r>
              <a:br>
                <a:rPr lang="da-DK" sz="2400" dirty="0" smtClean="0"/>
              </a:br>
              <a:r>
                <a:rPr lang="da-DK" sz="2400" dirty="0" smtClean="0"/>
                <a:t>afprøves i nyt GUDP-projekt (2014-17).</a:t>
              </a:r>
              <a:endParaRPr lang="da-DK" sz="2400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1043608" y="4077072"/>
              <a:ext cx="2110962" cy="2506563"/>
              <a:chOff x="1043608" y="4077072"/>
              <a:chExt cx="2110962" cy="2506563"/>
            </a:xfrm>
          </p:grpSpPr>
          <p:pic>
            <p:nvPicPr>
              <p:cNvPr id="5" name="Picture 2" descr="S:\5 Overheads\DK-kort\Danmarks kort pletfri mørkegroen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4077072"/>
                <a:ext cx="2110962" cy="250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Ellipse 4"/>
              <p:cNvSpPr>
                <a:spLocks noChangeArrowheads="1"/>
              </p:cNvSpPr>
              <p:nvPr/>
            </p:nvSpPr>
            <p:spPr bwMode="auto">
              <a:xfrm>
                <a:off x="1521005" y="5013176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" name="Ellipse 4"/>
              <p:cNvSpPr>
                <a:spLocks noChangeArrowheads="1"/>
              </p:cNvSpPr>
              <p:nvPr/>
            </p:nvSpPr>
            <p:spPr bwMode="auto">
              <a:xfrm>
                <a:off x="1835696" y="537745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Ellipse 4"/>
              <p:cNvSpPr>
                <a:spLocks noChangeArrowheads="1"/>
              </p:cNvSpPr>
              <p:nvPr/>
            </p:nvSpPr>
            <p:spPr bwMode="auto">
              <a:xfrm>
                <a:off x="2483768" y="580526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3149469" y="4005064"/>
              <a:ext cx="3862726" cy="2592288"/>
              <a:chOff x="3149469" y="4005064"/>
              <a:chExt cx="3862726" cy="2592288"/>
            </a:xfrm>
          </p:grpSpPr>
          <p:sp>
            <p:nvSpPr>
              <p:cNvPr id="9" name="Pladsholder til indhold 4"/>
              <p:cNvSpPr txBox="1">
                <a:spLocks/>
              </p:cNvSpPr>
              <p:nvPr/>
            </p:nvSpPr>
            <p:spPr bwMode="auto">
              <a:xfrm>
                <a:off x="3154570" y="4533874"/>
                <a:ext cx="3857625" cy="2063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8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8636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2954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7272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1590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da-DK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800" dirty="0" smtClean="0"/>
                  <a:t>Aarhus Universitet, Bioscience</a:t>
                </a:r>
              </a:p>
              <a:p>
                <a:r>
                  <a:rPr lang="da-DK" sz="1800" dirty="0" smtClean="0"/>
                  <a:t>Aarhus Universitet, </a:t>
                </a:r>
                <a:r>
                  <a:rPr lang="da-DK" sz="1800" dirty="0" err="1" smtClean="0"/>
                  <a:t>Agroøkologi</a:t>
                </a:r>
                <a:endParaRPr lang="da-DK" sz="1800" dirty="0" smtClean="0"/>
              </a:p>
              <a:p>
                <a:r>
                  <a:rPr lang="da-DK" sz="1800" dirty="0" smtClean="0"/>
                  <a:t>GEUS</a:t>
                </a:r>
              </a:p>
              <a:p>
                <a:r>
                  <a:rPr lang="da-DK" sz="1800" dirty="0" err="1" smtClean="0"/>
                  <a:t>Sorbisense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err="1" smtClean="0"/>
                  <a:t>Eurofins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smtClean="0"/>
                  <a:t>SEGES P/S</a:t>
                </a:r>
                <a:endParaRPr lang="da-DK" sz="1800" dirty="0"/>
              </a:p>
            </p:txBody>
          </p:sp>
          <p:sp>
            <p:nvSpPr>
              <p:cNvPr id="10" name="Titel 3"/>
              <p:cNvSpPr txBox="1">
                <a:spLocks/>
              </p:cNvSpPr>
              <p:nvPr/>
            </p:nvSpPr>
            <p:spPr bwMode="auto">
              <a:xfrm>
                <a:off x="3149469" y="4005064"/>
                <a:ext cx="3857400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a-DK" sz="2400" b="0" dirty="0" smtClean="0"/>
                  <a:t>Deltagere i GUDP projekt:</a:t>
                </a:r>
                <a:endParaRPr lang="da-DK" sz="2400" b="0" dirty="0"/>
              </a:p>
            </p:txBody>
          </p:sp>
        </p:grpSp>
      </p:grpSp>
      <p:pic>
        <p:nvPicPr>
          <p:cNvPr id="14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991" y="1733450"/>
            <a:ext cx="2483768" cy="28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boks 14"/>
          <p:cNvSpPr txBox="1"/>
          <p:nvPr/>
        </p:nvSpPr>
        <p:spPr>
          <a:xfrm>
            <a:off x="7952291" y="4594339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Foto: Bioscience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04014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936104"/>
          </a:xfrm>
        </p:spPr>
        <p:txBody>
          <a:bodyPr>
            <a:noAutofit/>
          </a:bodyPr>
          <a:lstStyle/>
          <a:p>
            <a:r>
              <a:rPr lang="da-DK" sz="3000" dirty="0" smtClean="0"/>
              <a:t>Målekoncepter udvikles for</a:t>
            </a:r>
            <a:br>
              <a:rPr lang="da-DK" sz="3000" dirty="0" smtClean="0"/>
            </a:br>
            <a:r>
              <a:rPr lang="da-DK" sz="3000" dirty="0" smtClean="0"/>
              <a:t>tre målemetoder</a:t>
            </a:r>
            <a:endParaRPr lang="da-DK" sz="3000" dirty="0"/>
          </a:p>
        </p:txBody>
      </p:sp>
      <p:grpSp>
        <p:nvGrpSpPr>
          <p:cNvPr id="11" name="Gruppe 10"/>
          <p:cNvGrpSpPr/>
          <p:nvPr/>
        </p:nvGrpSpPr>
        <p:grpSpPr>
          <a:xfrm>
            <a:off x="1043608" y="1268760"/>
            <a:ext cx="4896543" cy="1773197"/>
            <a:chOff x="1043608" y="1268760"/>
            <a:chExt cx="4896543" cy="17731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446" y="1268760"/>
              <a:ext cx="1745705" cy="177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boks 6"/>
            <p:cNvSpPr txBox="1"/>
            <p:nvPr/>
          </p:nvSpPr>
          <p:spPr>
            <a:xfrm>
              <a:off x="1043608" y="1772816"/>
              <a:ext cx="31261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Rodzonen (N-min)</a:t>
              </a:r>
              <a:endParaRPr lang="da-DK" sz="28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1076777" y="3146618"/>
            <a:ext cx="2559119" cy="2874670"/>
            <a:chOff x="1115616" y="3036444"/>
            <a:chExt cx="2559119" cy="2874670"/>
          </a:xfrm>
        </p:grpSpPr>
        <p:pic>
          <p:nvPicPr>
            <p:cNvPr id="5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3559664"/>
              <a:ext cx="2487111" cy="2351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boks 8"/>
            <p:cNvSpPr txBox="1"/>
            <p:nvPr/>
          </p:nvSpPr>
          <p:spPr>
            <a:xfrm>
              <a:off x="1115616" y="3036444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Dræn</a:t>
              </a:r>
              <a:endParaRPr lang="da-DK" sz="2800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004048" y="3111844"/>
            <a:ext cx="2603799" cy="2909444"/>
            <a:chOff x="5004048" y="3036444"/>
            <a:chExt cx="2603799" cy="290944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 bwMode="auto">
            <a:xfrm>
              <a:off x="5076056" y="3568960"/>
              <a:ext cx="2531791" cy="2376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5004048" y="3036444"/>
              <a:ext cx="1498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Vandløb</a:t>
              </a:r>
              <a:endParaRPr lang="da-DK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2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2"/>
          <p:cNvSpPr>
            <a:spLocks noGrp="1"/>
          </p:cNvSpPr>
          <p:nvPr>
            <p:ph type="title"/>
          </p:nvPr>
        </p:nvSpPr>
        <p:spPr>
          <a:xfrm>
            <a:off x="453755" y="188641"/>
            <a:ext cx="8150693" cy="864096"/>
          </a:xfrm>
        </p:spPr>
        <p:txBody>
          <a:bodyPr>
            <a:noAutofit/>
          </a:bodyPr>
          <a:lstStyle/>
          <a:p>
            <a:r>
              <a:rPr lang="da-DK" sz="3200" dirty="0" smtClean="0">
                <a:ea typeface="ＭＳ Ｐゴシック"/>
              </a:rPr>
              <a:t>Hvor skal man måle?</a:t>
            </a:r>
          </a:p>
        </p:txBody>
      </p:sp>
      <p:pic>
        <p:nvPicPr>
          <p:cNvPr id="19458" name="Billed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55" y="1485019"/>
            <a:ext cx="8434901" cy="410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e 3"/>
          <p:cNvGrpSpPr/>
          <p:nvPr/>
        </p:nvGrpSpPr>
        <p:grpSpPr>
          <a:xfrm>
            <a:off x="1460555" y="1268760"/>
            <a:ext cx="2031325" cy="1295910"/>
            <a:chOff x="2980165" y="1764905"/>
            <a:chExt cx="2031325" cy="1295910"/>
          </a:xfrm>
        </p:grpSpPr>
        <p:sp>
          <p:nvSpPr>
            <p:cNvPr id="2" name="Ellipse 1"/>
            <p:cNvSpPr/>
            <p:nvPr/>
          </p:nvSpPr>
          <p:spPr>
            <a:xfrm>
              <a:off x="3225692" y="2484751"/>
              <a:ext cx="1080120" cy="5760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" name="Tekstboks 2"/>
            <p:cNvSpPr txBox="1"/>
            <p:nvPr/>
          </p:nvSpPr>
          <p:spPr>
            <a:xfrm>
              <a:off x="2980165" y="1764905"/>
              <a:ext cx="2031325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800" b="1" dirty="0" smtClean="0"/>
                <a:t>Rodzone (N-min)</a:t>
              </a:r>
            </a:p>
            <a:p>
              <a:pPr algn="ctr"/>
              <a:r>
                <a:rPr lang="da-DK" b="1" dirty="0" smtClean="0"/>
                <a:t>(før retention)</a:t>
              </a:r>
              <a:endParaRPr lang="da-DK" sz="1800" b="1" dirty="0" smtClean="0"/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5873030" y="1633724"/>
            <a:ext cx="2710999" cy="1604585"/>
            <a:chOff x="5873030" y="1633724"/>
            <a:chExt cx="2710999" cy="1604585"/>
          </a:xfrm>
        </p:grpSpPr>
        <p:sp>
          <p:nvSpPr>
            <p:cNvPr id="13" name="Tekstboks 12"/>
            <p:cNvSpPr txBox="1"/>
            <p:nvPr/>
          </p:nvSpPr>
          <p:spPr>
            <a:xfrm>
              <a:off x="5873030" y="1633724"/>
              <a:ext cx="2710999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da-DK" sz="1800" dirty="0" smtClean="0"/>
                <a:t>Målestation</a:t>
              </a:r>
            </a:p>
            <a:p>
              <a:r>
                <a:rPr lang="da-DK" dirty="0" smtClean="0"/>
                <a:t>(Naturstyrelsen)</a:t>
              </a:r>
              <a:br>
                <a:rPr lang="da-DK" dirty="0" smtClean="0"/>
              </a:br>
              <a:r>
                <a:rPr lang="da-DK" dirty="0" smtClean="0"/>
                <a:t>Udledning efter retention</a:t>
              </a:r>
              <a:endParaRPr lang="da-DK" sz="1800" dirty="0"/>
            </a:p>
          </p:txBody>
        </p:sp>
        <p:cxnSp>
          <p:nvCxnSpPr>
            <p:cNvPr id="15" name="Lige pilforbindelse 14"/>
            <p:cNvCxnSpPr/>
            <p:nvPr/>
          </p:nvCxnSpPr>
          <p:spPr>
            <a:xfrm>
              <a:off x="7228529" y="2557054"/>
              <a:ext cx="7767" cy="68125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ktangel 20"/>
          <p:cNvSpPr/>
          <p:nvPr/>
        </p:nvSpPr>
        <p:spPr>
          <a:xfrm>
            <a:off x="337930" y="4877431"/>
            <a:ext cx="2736304" cy="15661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0" name="Gruppe 19"/>
          <p:cNvGrpSpPr/>
          <p:nvPr/>
        </p:nvGrpSpPr>
        <p:grpSpPr>
          <a:xfrm>
            <a:off x="2843808" y="3717032"/>
            <a:ext cx="2044149" cy="2063305"/>
            <a:chOff x="3491880" y="3789040"/>
            <a:chExt cx="2044149" cy="2063305"/>
          </a:xfrm>
        </p:grpSpPr>
        <p:grpSp>
          <p:nvGrpSpPr>
            <p:cNvPr id="17" name="Gruppe 16"/>
            <p:cNvGrpSpPr/>
            <p:nvPr/>
          </p:nvGrpSpPr>
          <p:grpSpPr>
            <a:xfrm>
              <a:off x="3491880" y="4038631"/>
              <a:ext cx="2044149" cy="1813714"/>
              <a:chOff x="6162260" y="1163586"/>
              <a:chExt cx="2044149" cy="1813714"/>
            </a:xfrm>
          </p:grpSpPr>
          <p:sp>
            <p:nvSpPr>
              <p:cNvPr id="18" name="Tekstboks 17"/>
              <p:cNvSpPr txBox="1"/>
              <p:nvPr/>
            </p:nvSpPr>
            <p:spPr>
              <a:xfrm>
                <a:off x="6162260" y="2330969"/>
                <a:ext cx="2044149" cy="64633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sz="1800" b="1" dirty="0" smtClean="0"/>
                  <a:t> Måling i dræn</a:t>
                </a:r>
                <a:br>
                  <a:rPr lang="da-DK" sz="1800" b="1" dirty="0" smtClean="0"/>
                </a:br>
                <a:r>
                  <a:rPr lang="da-DK" sz="1800" b="1" dirty="0" smtClean="0"/>
                  <a:t>(delvis retention)</a:t>
                </a:r>
                <a:endParaRPr lang="da-DK" sz="1800" b="1" dirty="0"/>
              </a:p>
            </p:txBody>
          </p:sp>
          <p:cxnSp>
            <p:nvCxnSpPr>
              <p:cNvPr id="19" name="Lige pilforbindelse 18"/>
              <p:cNvCxnSpPr/>
              <p:nvPr/>
            </p:nvCxnSpPr>
            <p:spPr>
              <a:xfrm flipV="1">
                <a:off x="7220632" y="1163586"/>
                <a:ext cx="0" cy="1146806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Ellipse 11"/>
            <p:cNvSpPr/>
            <p:nvPr/>
          </p:nvSpPr>
          <p:spPr>
            <a:xfrm>
              <a:off x="4441946" y="3789040"/>
              <a:ext cx="202062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5" name="Gruppe 24"/>
          <p:cNvGrpSpPr/>
          <p:nvPr/>
        </p:nvGrpSpPr>
        <p:grpSpPr>
          <a:xfrm>
            <a:off x="5148064" y="3933056"/>
            <a:ext cx="2495227" cy="2166623"/>
            <a:chOff x="5561083" y="3941440"/>
            <a:chExt cx="2495227" cy="2166623"/>
          </a:xfrm>
        </p:grpSpPr>
        <p:grpSp>
          <p:nvGrpSpPr>
            <p:cNvPr id="22" name="Gruppe 21"/>
            <p:cNvGrpSpPr/>
            <p:nvPr/>
          </p:nvGrpSpPr>
          <p:grpSpPr>
            <a:xfrm>
              <a:off x="5796136" y="4149080"/>
              <a:ext cx="2260174" cy="1958983"/>
              <a:chOff x="5946236" y="804016"/>
              <a:chExt cx="2260174" cy="2278802"/>
            </a:xfrm>
          </p:grpSpPr>
          <p:sp>
            <p:nvSpPr>
              <p:cNvPr id="23" name="Tekstboks 22"/>
              <p:cNvSpPr txBox="1"/>
              <p:nvPr/>
            </p:nvSpPr>
            <p:spPr>
              <a:xfrm>
                <a:off x="6162261" y="2330969"/>
                <a:ext cx="2044149" cy="75184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a-DK" sz="1800" b="1" dirty="0" smtClean="0"/>
                  <a:t>Måling i vandløb</a:t>
                </a:r>
              </a:p>
              <a:p>
                <a:pPr algn="ctr"/>
                <a:r>
                  <a:rPr lang="da-DK" sz="1800" b="1" dirty="0" smtClean="0"/>
                  <a:t>(delvis retention)</a:t>
                </a:r>
                <a:endParaRPr lang="da-DK" sz="1800" b="1" dirty="0"/>
              </a:p>
            </p:txBody>
          </p:sp>
          <p:cxnSp>
            <p:nvCxnSpPr>
              <p:cNvPr id="24" name="Lige pilforbindelse 23"/>
              <p:cNvCxnSpPr/>
              <p:nvPr/>
            </p:nvCxnSpPr>
            <p:spPr>
              <a:xfrm flipH="1" flipV="1">
                <a:off x="5946236" y="804016"/>
                <a:ext cx="1238098" cy="1461074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lipse 26"/>
            <p:cNvSpPr/>
            <p:nvPr/>
          </p:nvSpPr>
          <p:spPr>
            <a:xfrm>
              <a:off x="5561083" y="3941440"/>
              <a:ext cx="202062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10220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951681" y="1772816"/>
            <a:ext cx="7716018" cy="1512168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 smtClean="0"/>
              <a:t>Omfatter udledning via både</a:t>
            </a:r>
            <a:br>
              <a:rPr lang="da-DK" sz="2400" dirty="0" smtClean="0"/>
            </a:br>
            <a:r>
              <a:rPr lang="da-DK" sz="2400" dirty="0" smtClean="0"/>
              <a:t>dræn og grundvand</a:t>
            </a:r>
          </a:p>
          <a:p>
            <a:r>
              <a:rPr lang="da-DK" sz="2400" dirty="0" smtClean="0"/>
              <a:t>Efter </a:t>
            </a:r>
            <a:r>
              <a:rPr lang="da-DK" sz="2400" dirty="0"/>
              <a:t>N-retention i </a:t>
            </a:r>
            <a:r>
              <a:rPr lang="da-DK" sz="2400" dirty="0" smtClean="0"/>
              <a:t>grundvand</a:t>
            </a:r>
          </a:p>
          <a:p>
            <a:r>
              <a:rPr lang="da-DK" sz="2400" dirty="0" smtClean="0"/>
              <a:t>Målesikkerhed OK (flow + </a:t>
            </a:r>
            <a:r>
              <a:rPr lang="da-DK" sz="2400" dirty="0" err="1" smtClean="0"/>
              <a:t>konc</a:t>
            </a:r>
            <a:r>
              <a:rPr lang="da-DK" sz="2400" dirty="0" smtClean="0"/>
              <a:t>.)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864096"/>
          </a:xfrm>
        </p:spPr>
        <p:txBody>
          <a:bodyPr/>
          <a:lstStyle/>
          <a:p>
            <a:r>
              <a:rPr lang="da-DK" sz="3200" dirty="0" smtClean="0"/>
              <a:t>Måling i vandløb</a:t>
            </a:r>
            <a:endParaRPr lang="da-DK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951681" y="1334039"/>
            <a:ext cx="133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Styrker:</a:t>
            </a:r>
            <a:endParaRPr lang="da-DK" sz="2400" dirty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 bwMode="auto">
          <a:xfrm>
            <a:off x="971600" y="4077072"/>
            <a:ext cx="771601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da-DK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Mange marker og flere bedrifter</a:t>
            </a:r>
            <a:br>
              <a:rPr lang="da-DK" sz="2400" dirty="0" smtClean="0"/>
            </a:br>
            <a:r>
              <a:rPr lang="da-DK" sz="2400" dirty="0" smtClean="0"/>
              <a:t>om ét måleresultat</a:t>
            </a:r>
          </a:p>
          <a:p>
            <a:r>
              <a:rPr lang="da-DK" sz="2400" dirty="0" smtClean="0"/>
              <a:t>Kildeopsplitning vanskelig</a:t>
            </a:r>
          </a:p>
          <a:p>
            <a:r>
              <a:rPr lang="da-DK" sz="2400" dirty="0" smtClean="0"/>
              <a:t>Forsinket N-udledning </a:t>
            </a:r>
            <a:br>
              <a:rPr lang="da-DK" sz="2400" dirty="0" smtClean="0"/>
            </a:br>
            <a:r>
              <a:rPr lang="da-DK" sz="2400" dirty="0" smtClean="0"/>
              <a:t>– i varierende omfang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982523" y="3624039"/>
            <a:ext cx="18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Svagheder:</a:t>
            </a:r>
            <a:endParaRPr lang="da-DK" sz="2400" dirty="0"/>
          </a:p>
        </p:txBody>
      </p:sp>
      <p:pic>
        <p:nvPicPr>
          <p:cNvPr id="9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0890" y="2655651"/>
            <a:ext cx="3033109" cy="34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kh\Pictures\Vandløb_målestation\Billeder\Maalin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6110891" y="-52328"/>
            <a:ext cx="3069621" cy="31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84167" y="6093296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Foto: Bioscience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090785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skh\Pictures\Hofmg april 2013\IMG_90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9735" y="3717032"/>
            <a:ext cx="2834385" cy="26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951681" y="1661427"/>
            <a:ext cx="7716018" cy="1728192"/>
          </a:xfrm>
        </p:spPr>
        <p:txBody>
          <a:bodyPr/>
          <a:lstStyle/>
          <a:p>
            <a:r>
              <a:rPr lang="da-DK" sz="2400" dirty="0" smtClean="0"/>
              <a:t>Mange dræn udleder kun</a:t>
            </a:r>
            <a:br>
              <a:rPr lang="da-DK" sz="2400" dirty="0" smtClean="0"/>
            </a:br>
            <a:r>
              <a:rPr lang="da-DK" sz="2400" dirty="0" smtClean="0"/>
              <a:t>fra én bedrift</a:t>
            </a:r>
          </a:p>
          <a:p>
            <a:r>
              <a:rPr lang="da-DK" sz="2400" dirty="0" smtClean="0"/>
              <a:t>Udledning kan kobles til aktuelt år</a:t>
            </a:r>
          </a:p>
          <a:p>
            <a:r>
              <a:rPr lang="da-DK" sz="2400" dirty="0" smtClean="0"/>
              <a:t>Målesikkerhed OK (flow + </a:t>
            </a:r>
            <a:r>
              <a:rPr lang="da-DK" sz="2400" dirty="0" err="1" smtClean="0"/>
              <a:t>konc</a:t>
            </a:r>
            <a:r>
              <a:rPr lang="da-DK" sz="2400" dirty="0" smtClean="0"/>
              <a:t>.)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864096"/>
          </a:xfrm>
        </p:spPr>
        <p:txBody>
          <a:bodyPr/>
          <a:lstStyle/>
          <a:p>
            <a:r>
              <a:rPr lang="da-DK" sz="3200" dirty="0" smtClean="0"/>
              <a:t>Måling i dræn</a:t>
            </a:r>
            <a:endParaRPr lang="da-DK" sz="3200" dirty="0"/>
          </a:p>
        </p:txBody>
      </p:sp>
      <p:sp>
        <p:nvSpPr>
          <p:cNvPr id="5" name="Tekstboks 4"/>
          <p:cNvSpPr txBox="1"/>
          <p:nvPr/>
        </p:nvSpPr>
        <p:spPr>
          <a:xfrm>
            <a:off x="949571" y="1196752"/>
            <a:ext cx="133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Styrker:</a:t>
            </a:r>
            <a:endParaRPr lang="da-DK" sz="2400" dirty="0"/>
          </a:p>
        </p:txBody>
      </p:sp>
      <p:sp>
        <p:nvSpPr>
          <p:cNvPr id="6" name="Pladsholder til indhold 1"/>
          <p:cNvSpPr txBox="1">
            <a:spLocks/>
          </p:cNvSpPr>
          <p:nvPr/>
        </p:nvSpPr>
        <p:spPr bwMode="auto">
          <a:xfrm>
            <a:off x="986601" y="3947864"/>
            <a:ext cx="531115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en-US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lang="da-DK" sz="2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Mange dræn udleder fra</a:t>
            </a:r>
            <a:br>
              <a:rPr lang="da-DK" sz="2400" dirty="0" smtClean="0"/>
            </a:br>
            <a:r>
              <a:rPr lang="da-DK" sz="2400" dirty="0" smtClean="0"/>
              <a:t>flere bedrifter</a:t>
            </a:r>
          </a:p>
          <a:p>
            <a:r>
              <a:rPr lang="da-DK" sz="2400" dirty="0" smtClean="0"/>
              <a:t>Ofte grundvand i drænvand</a:t>
            </a:r>
          </a:p>
          <a:p>
            <a:r>
              <a:rPr lang="da-DK" sz="2400" dirty="0" smtClean="0"/>
              <a:t>Også udledning via grundvand</a:t>
            </a:r>
          </a:p>
          <a:p>
            <a:r>
              <a:rPr lang="da-DK" sz="2400" dirty="0" smtClean="0"/>
              <a:t>N-retention varierer meget</a:t>
            </a:r>
          </a:p>
          <a:p>
            <a:r>
              <a:rPr lang="da-DK" sz="2400" dirty="0" smtClean="0"/>
              <a:t>Målinger er dyre.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</p:txBody>
      </p:sp>
      <p:sp>
        <p:nvSpPr>
          <p:cNvPr id="7" name="Tekstboks 6"/>
          <p:cNvSpPr txBox="1"/>
          <p:nvPr/>
        </p:nvSpPr>
        <p:spPr>
          <a:xfrm>
            <a:off x="993173" y="3486199"/>
            <a:ext cx="18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Svagheder:</a:t>
            </a:r>
            <a:endParaRPr lang="da-DK" sz="2400" dirty="0"/>
          </a:p>
        </p:txBody>
      </p:sp>
      <p:pic>
        <p:nvPicPr>
          <p:cNvPr id="11" name="Picture 2" descr="C:\Users\skh\Pictures\Hofmg april 2013\IMG_9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19681" y="572672"/>
            <a:ext cx="4024375" cy="282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970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EGES_Standard_V2.potx" id="{3EAA4841-84B7-4B7C-AB36-10B5E0CAF525}" vid="{A3086308-693D-4E5A-92E0-BD61EC7EB73C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2015-11-10T14:06:00+00:00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2015-11-10T14:06:00+00:00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2015-11-09T23:00:00+00:00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på lodsejermøder  den 1.-3. juni 2015 i de tre pilotområder i projektet om emissionsbaseret regulering.</Comments>
    <Nummer xmlns="5aa14257-579e-4a1f-bbbb-3c8dd7393476" xsi:nil="true"/>
    <_dlc_DocId xmlns="303eeafb-7dff-46db-9396-e9c651f530ea">LBINFO-3557-8</_dlc_DocId>
    <_dlc_DocIdUrl xmlns="303eeafb-7dff-46db-9396-e9c651f530ea">
      <Url>https://sp.landbrugsinfo.dk/Afrapportering/2015/_layouts/DocIdRedir.aspx?ID=LBINFO-3557-8</Url>
      <Description>LBINFO-3557-8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GammelURL xmlns="c027f136-810f-4bf1-8799-fe74b7b13f91" xsi:nil="true"/>
    <Ansvarligafdeling xmlns="c027f136-810f-4bf1-8799-fe74b7b13f91">33</Ansvarligafdeling>
    <NetSkabelonValue xmlns="c027f136-810f-4bf1-8799-fe74b7b13f91" xsi:nil="true"/>
    <HitCount xmlns="c027f136-810f-4bf1-8799-fe74b7b13f91">0</HitCount>
    <WebInfoMultiSelect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IsHiddenFromRollup xmlns="c027f136-810f-4bf1-8799-fe74b7b13f91">0</IsHiddenFromRollup>
    <Rettighedsgruppe xmlns="c027f136-810f-4bf1-8799-fe74b7b13f91">1</Rettighedsgruppe>
    <Afsender xmlns="c027f136-810f-4bf1-8799-fe74b7b13f91">2</Afsender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PermalinkID xmlns="c027f136-810f-4bf1-8799-fe74b7b13f91">4c9bde29-8f38-457c-a132-7353c4579468</PermalinkID>
    <Projekter xmlns="c027f136-810f-4bf1-8799-fe74b7b13f91" xsi:nil="true"/>
    <WebInfoSubjects xmlns="c027f136-810f-4bf1-8799-fe74b7b13f91" xsi:nil="true"/>
    <Ingen_x0020_besked_x0020_ved_x0020_arkivering xmlns="c027f136-810f-4bf1-8799-fe74b7b13f91">false</Ingen_x0020_besked_x0020_ved_x0020_arkivering>
    <Bevillingsgivere xmlns="c027f136-810f-4bf1-8799-fe74b7b13f91">2;#;#14;#</Bevillingsgivere>
    <WebInfoLawCodes xmlns="c027f136-810f-4bf1-8799-fe74b7b13f91" xsi:nil="true"/>
    <Afrapportering xmlns="8dd19670-a623-4c4a-8cd0-9c7122017949">464;#</Afrapportering>
    <ProjectID xmlns="c70df750-5352-4088-a10b-a69e290d946e">X464X</ProjectID>
  </documentManagement>
</p:properties>
</file>

<file path=customXml/itemProps1.xml><?xml version="1.0" encoding="utf-8"?>
<ds:datastoreItem xmlns:ds="http://schemas.openxmlformats.org/officeDocument/2006/customXml" ds:itemID="{09B192E6-A093-4A93-A551-1CA6660BB212}"/>
</file>

<file path=customXml/itemProps2.xml><?xml version="1.0" encoding="utf-8"?>
<ds:datastoreItem xmlns:ds="http://schemas.openxmlformats.org/officeDocument/2006/customXml" ds:itemID="{ED057FB7-7547-4F06-9032-B1EBD1B27DC5}"/>
</file>

<file path=customXml/itemProps3.xml><?xml version="1.0" encoding="utf-8"?>
<ds:datastoreItem xmlns:ds="http://schemas.openxmlformats.org/officeDocument/2006/customXml" ds:itemID="{BB5CD256-2870-439C-A5C1-F599DEFBC7D1}"/>
</file>

<file path=customXml/itemProps4.xml><?xml version="1.0" encoding="utf-8"?>
<ds:datastoreItem xmlns:ds="http://schemas.openxmlformats.org/officeDocument/2006/customXml" ds:itemID="{2598E4F4-69D6-4789-93AB-C8F5DF7B6614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1032</TotalTime>
  <Words>792</Words>
  <Application>Microsoft Office PowerPoint</Application>
  <PresentationFormat>Skærmshow (4:3)</PresentationFormat>
  <Paragraphs>192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SEGES</vt:lpstr>
      <vt:lpstr>Kvælstofregulering ud fra målinger</vt:lpstr>
      <vt:lpstr>Dagsorden for mødet</vt:lpstr>
      <vt:lpstr>Den nuværende kvælstofregulering er ikke holdbar!</vt:lpstr>
      <vt:lpstr>Hvad kan vi opnå med en regulering baseret på målinger på bedriftsniveau?</vt:lpstr>
      <vt:lpstr>GUDP projekt: Kvælstofregulering ud fra målinger</vt:lpstr>
      <vt:lpstr>Målekoncepter udvikles for tre målemetoder</vt:lpstr>
      <vt:lpstr>Hvor skal man måle?</vt:lpstr>
      <vt:lpstr>Måling i vandløb</vt:lpstr>
      <vt:lpstr>Måling i dræn</vt:lpstr>
      <vt:lpstr>Måling i rodzone (N-min)</vt:lpstr>
      <vt:lpstr>Er det nok at måle koncentration af kvælstof i drænvand og vandløb?</vt:lpstr>
      <vt:lpstr>PowerPoint-præsentation</vt:lpstr>
      <vt:lpstr>PowerPoint-præsentation</vt:lpstr>
      <vt:lpstr>Geografisk afgrænsning af måleområde (2)</vt:lpstr>
      <vt:lpstr>Målemetoder og målesteder</vt:lpstr>
      <vt:lpstr>Hvordan omsættes måleresultater til rammer for produktionen på den enkelte bedrift?</vt:lpstr>
      <vt:lpstr>Virkemidler og målinger</vt:lpstr>
      <vt:lpstr>Målinger i fremtidig kvælstofregulering på bedriftsniveau?</vt:lpstr>
      <vt:lpstr>Dagsorden for mødet</vt:lpstr>
      <vt:lpstr>Dagsorden for mødet</vt:lpstr>
      <vt:lpstr>Drænkortlægning</vt:lpstr>
      <vt:lpstr>Kommende aktiviteter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vedrørende kvælstofregulering ud fra målinger</dc:title>
  <dc:creator>Søren Kolind Hvid</dc:creator>
  <cp:lastModifiedBy>Pia Sørensen</cp:lastModifiedBy>
  <cp:revision>70</cp:revision>
  <cp:lastPrinted>2014-12-09T10:53:47Z</cp:lastPrinted>
  <dcterms:created xsi:type="dcterms:W3CDTF">2015-01-22T13:59:40Z</dcterms:created>
  <dcterms:modified xsi:type="dcterms:W3CDTF">2015-11-10T14:06:11Z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7837d0b5-429f-4b0e-9fa0-097ce2e35845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_Source">
    <vt:lpwstr/>
  </property>
  <property fmtid="{D5CDD505-2E9C-101B-9397-08002B2CF9AE}" pid="7" name="xd_ProgID">
    <vt:lpwstr/>
  </property>
  <property fmtid="{D5CDD505-2E9C-101B-9397-08002B2CF9AE}" pid="8" name="Kilde2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TemplateUrl">
    <vt:lpwstr/>
  </property>
  <property fmtid="{D5CDD505-2E9C-101B-9397-08002B2CF9AE}" pid="12" name="SchultzId">
    <vt:lpwstr/>
  </property>
  <property fmtid="{D5CDD505-2E9C-101B-9397-08002B2CF9AE}" pid="14" name="Arrangoer">
    <vt:lpwstr/>
  </property>
  <property fmtid="{D5CDD505-2E9C-101B-9397-08002B2CF9AE}" pid="15" name="Hovedomraade">
    <vt:lpwstr/>
  </property>
  <property fmtid="{D5CDD505-2E9C-101B-9397-08002B2CF9AE}" pid="16" name="Titel2">
    <vt:lpwstr/>
  </property>
  <property fmtid="{D5CDD505-2E9C-101B-9397-08002B2CF9AE}" pid="17" name="Omraade">
    <vt:lpwstr/>
  </property>
  <property fmtid="{D5CDD505-2E9C-101B-9397-08002B2CF9AE}" pid="18" name="Shortname">
    <vt:lpwstr/>
  </property>
  <property fmtid="{D5CDD505-2E9C-101B-9397-08002B2CF9AE}" pid="19" name="display_urn">
    <vt:lpwstr>Søren Kolind Hvid (LCSKH)</vt:lpwstr>
  </property>
  <property fmtid="{D5CDD505-2E9C-101B-9397-08002B2CF9AE}" pid="20" name="URL">
    <vt:lpwstr/>
  </property>
  <property fmtid="{D5CDD505-2E9C-101B-9397-08002B2CF9AE}" pid="21" name="Maalrettet">
    <vt:lpwstr/>
  </property>
  <property fmtid="{D5CDD505-2E9C-101B-9397-08002B2CF9AE}" pid="22" name="xd_Signature">
    <vt:bool>false</vt:bool>
  </property>
  <property fmtid="{D5CDD505-2E9C-101B-9397-08002B2CF9AE}" pid="23" name="Type">
    <vt:lpwstr/>
  </property>
  <property fmtid="{D5CDD505-2E9C-101B-9397-08002B2CF9AE}" pid="25" name="Tilmelding">
    <vt:lpwstr/>
  </property>
  <property fmtid="{D5CDD505-2E9C-101B-9397-08002B2CF9AE}" pid="26" name="SummaryLinks2">
    <vt:lpwstr/>
  </property>
  <property fmtid="{D5CDD505-2E9C-101B-9397-08002B2CF9AE}" pid="27" name="Aar">
    <vt:lpwstr/>
  </property>
  <property fmtid="{D5CDD505-2E9C-101B-9397-08002B2CF9AE}" pid="28" name="Menupunkter">
    <vt:lpwstr/>
  </property>
  <property fmtid="{D5CDD505-2E9C-101B-9397-08002B2CF9AE}" pid="29" name="Sted">
    <vt:lpwstr/>
  </property>
  <property fmtid="{D5CDD505-2E9C-101B-9397-08002B2CF9AE}" pid="30" name="P0">
    <vt:bool>false</vt:bool>
  </property>
  <property fmtid="{D5CDD505-2E9C-101B-9397-08002B2CF9AE}" pid="31" name="Placering">
    <vt:lpwstr/>
  </property>
  <property fmtid="{D5CDD505-2E9C-101B-9397-08002B2CF9AE}" pid="32" name="Callname">
    <vt:lpwstr/>
  </property>
</Properties>
</file>